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943" r:id="rId4"/>
    <p:sldId id="961" r:id="rId5"/>
    <p:sldId id="270" r:id="rId6"/>
    <p:sldId id="962" r:id="rId7"/>
    <p:sldId id="966" r:id="rId8"/>
    <p:sldId id="964" r:id="rId9"/>
    <p:sldId id="267" r:id="rId10"/>
    <p:sldId id="9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56C82-C838-4213-AD57-F60CAEDE68FC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C50E0-50B6-41A6-8F09-EB273210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9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EDD32A-48FD-4961-9E57-8064419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2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AD2ED-8231-4A17-96CE-97CDE941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84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AD2ED-8231-4A17-96CE-97CDE941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886" y="365125"/>
            <a:ext cx="905691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52442E-1B3A-45F7-B8A3-9078F2C93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81199"/>
            <a:ext cx="10515600" cy="43651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8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2AE7CB3-C1A0-48C2-96BF-D3C2392D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805543"/>
            <a:ext cx="10515600" cy="5540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842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08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56735-AE25-498E-8755-E8B126E90F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1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56-03@stav-cnppm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6">
            <a:extLst>
              <a:ext uri="{FF2B5EF4-FFF2-40B4-BE49-F238E27FC236}">
                <a16:creationId xmlns:a16="http://schemas.microsoft.com/office/drawing/2014/main" id="{D222BE75-2EF5-4B46-8C66-D7B50BDC283B}"/>
              </a:ext>
            </a:extLst>
          </p:cNvPr>
          <p:cNvSpPr txBox="1">
            <a:spLocks/>
          </p:cNvSpPr>
          <p:nvPr/>
        </p:nvSpPr>
        <p:spPr>
          <a:xfrm>
            <a:off x="269966" y="2285517"/>
            <a:ext cx="11564983" cy="2190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Развитие творческих способностей учащихся при выполнении проектной деятельности на уроках технологии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4A4024E-ACA4-41E7-B86B-0E682B3A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78582"/>
            <a:ext cx="4319451" cy="7794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Методист ЦНППМ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Губарь Геннадий Васильевич</a:t>
            </a:r>
          </a:p>
        </p:txBody>
      </p:sp>
    </p:spTree>
    <p:extLst>
      <p:ext uri="{BB962C8B-B14F-4D97-AF65-F5344CB8AC3E}">
        <p14:creationId xmlns:p14="http://schemas.microsoft.com/office/powerpoint/2010/main" val="11952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6">
            <a:extLst>
              <a:ext uri="{FF2B5EF4-FFF2-40B4-BE49-F238E27FC236}">
                <a16:creationId xmlns:a16="http://schemas.microsoft.com/office/drawing/2014/main" id="{D222BE75-2EF5-4B46-8C66-D7B50BDC283B}"/>
              </a:ext>
            </a:extLst>
          </p:cNvPr>
          <p:cNvSpPr txBox="1">
            <a:spLocks/>
          </p:cNvSpPr>
          <p:nvPr/>
        </p:nvSpPr>
        <p:spPr>
          <a:xfrm>
            <a:off x="269966" y="2285517"/>
            <a:ext cx="11564983" cy="21906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Развитие творческих способностей учащихся при выполнении проектной деятельности на уроках технологии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4A4024E-ACA4-41E7-B86B-0E682B3A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78582"/>
            <a:ext cx="4319451" cy="7794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  <a:hlinkClick r:id="rId2"/>
              </a:rPr>
              <a:t>56-03@stav-cnppm.ru</a:t>
            </a:r>
            <a:endParaRPr kumimoji="0" lang="ru-RU" altLang="ru-RU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300" dirty="0">
                <a:solidFill>
                  <a:schemeClr val="accent1">
                    <a:lumMod val="50000"/>
                  </a:schemeClr>
                </a:solidFill>
                <a:latin typeface="Microsoft Sans Serif"/>
              </a:rPr>
              <a:t>8-865-299-77-59 доп. 533</a:t>
            </a:r>
            <a:endParaRPr kumimoji="0" lang="ru-RU" altLang="ru-RU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9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CD0A67-CBD7-4A92-9A90-0C463C549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26" y="-125099"/>
            <a:ext cx="44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BEB22C-E2B1-4DD6-AB07-E9F1EE1A8C97}"/>
              </a:ext>
            </a:extLst>
          </p:cNvPr>
          <p:cNvSpPr txBox="1"/>
          <p:nvPr/>
        </p:nvSpPr>
        <p:spPr>
          <a:xfrm>
            <a:off x="189915" y="920621"/>
            <a:ext cx="5553075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/>
              <a:t>    </a:t>
            </a:r>
            <a:r>
              <a:rPr lang="ru-RU" sz="3200" dirty="0">
                <a:solidFill>
                  <a:srgbClr val="0070C0"/>
                </a:solidFill>
              </a:rPr>
              <a:t>По масштабу использования </a:t>
            </a:r>
            <a:r>
              <a:rPr lang="ru-RU" sz="3200" dirty="0"/>
              <a:t>новейших технологий – лазерных, биотехнических, информационных и т.п. – определяется уровень развития современного общества.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C5CA69-369F-40B7-BE5A-F8F1FDCA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596" y="4214175"/>
            <a:ext cx="3775625" cy="25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F916B8-3624-4899-8C5F-635F94B97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35" y="3860919"/>
            <a:ext cx="3780000" cy="25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78A167-8BB2-4858-9AF1-8D4F3DFC9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535" y="1430336"/>
            <a:ext cx="403737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6089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BA46E-479E-4807-982B-CE91FF8CA0AF}"/>
              </a:ext>
            </a:extLst>
          </p:cNvPr>
          <p:cNvSpPr txBox="1">
            <a:spLocks/>
          </p:cNvSpPr>
          <p:nvPr/>
        </p:nvSpPr>
        <p:spPr>
          <a:xfrm>
            <a:off x="2626434" y="76378"/>
            <a:ext cx="6752081" cy="817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725" b="1" kern="1200" spc="-30" dirty="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ru-RU" sz="2400" dirty="0"/>
              <a:t>ТЕХНОЛОГИЯ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AAA1140-A443-4E2B-8BF7-B7148E329DCE}"/>
              </a:ext>
            </a:extLst>
          </p:cNvPr>
          <p:cNvGrpSpPr/>
          <p:nvPr/>
        </p:nvGrpSpPr>
        <p:grpSpPr>
          <a:xfrm>
            <a:off x="27108" y="997473"/>
            <a:ext cx="7397361" cy="5251745"/>
            <a:chOff x="1524001" y="1433896"/>
            <a:chExt cx="7397361" cy="525174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08DCB22-F3CC-4C12-8FAA-CDE3A0608BEC}"/>
                </a:ext>
              </a:extLst>
            </p:cNvPr>
            <p:cNvGrpSpPr/>
            <p:nvPr/>
          </p:nvGrpSpPr>
          <p:grpSpPr>
            <a:xfrm>
              <a:off x="2169165" y="3769111"/>
              <a:ext cx="6752197" cy="1168928"/>
              <a:chOff x="710080" y="4495800"/>
              <a:chExt cx="6752197" cy="1168928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7DA3B7CA-C877-41E7-BED8-8A322BCAB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2277" y="4584728"/>
                <a:ext cx="1080000" cy="108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99DCFEA1-0D83-4EF5-9CB0-6064DD044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4653" y="4547544"/>
                <a:ext cx="1080000" cy="108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D2347398-F61C-4CA4-BABE-99D377940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080" y="4495800"/>
                <a:ext cx="1080000" cy="108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AE5CB092-33C5-4A45-8935-A3D901942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0853" y="4547544"/>
                <a:ext cx="1080000" cy="108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7209D8-1770-4DEE-876D-F06BB2498033}"/>
                </a:ext>
              </a:extLst>
            </p:cNvPr>
            <p:cNvSpPr/>
            <p:nvPr/>
          </p:nvSpPr>
          <p:spPr>
            <a:xfrm>
              <a:off x="1814120" y="3252406"/>
              <a:ext cx="5000087" cy="41549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>
              <a:spAutoFit/>
            </a:bodyPr>
            <a:lstStyle/>
            <a:p>
              <a:pPr defTabSz="308075" hangingPunct="0"/>
              <a:r>
                <a:rPr lang="ru-RU" sz="2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  <a:sym typeface="Helvetica Light"/>
                </a:rPr>
                <a:t>Технология. Под ред. Казакевича В.М. (5-9)</a:t>
              </a: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3E9307C3-61BC-4FFC-8D66-E7D562C92FD5}"/>
                </a:ext>
              </a:extLst>
            </p:cNvPr>
            <p:cNvGrpSpPr/>
            <p:nvPr/>
          </p:nvGrpSpPr>
          <p:grpSpPr>
            <a:xfrm>
              <a:off x="2169164" y="1996362"/>
              <a:ext cx="6569498" cy="1080000"/>
              <a:chOff x="696247" y="1298047"/>
              <a:chExt cx="6569498" cy="1091723"/>
            </a:xfrm>
          </p:grpSpPr>
          <p:pic>
            <p:nvPicPr>
              <p:cNvPr id="11" name="Picture 59" descr="2326_200">
                <a:extLst>
                  <a:ext uri="{FF2B5EF4-FFF2-40B4-BE49-F238E27FC236}">
                    <a16:creationId xmlns:a16="http://schemas.microsoft.com/office/drawing/2014/main" id="{8AFCB171-52EE-49AC-89DF-4DFC04BBA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96247" y="1298047"/>
                <a:ext cx="823661" cy="1080000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12" name="Рисунок 49" descr="2328.tif">
                <a:extLst>
                  <a:ext uri="{FF2B5EF4-FFF2-40B4-BE49-F238E27FC236}">
                    <a16:creationId xmlns:a16="http://schemas.microsoft.com/office/drawing/2014/main" id="{143E4D6E-7332-4900-975D-18C4A23FF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80571" y="1309770"/>
                <a:ext cx="839064" cy="1080000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13" name="Picture 52" descr="2331">
                <a:extLst>
                  <a:ext uri="{FF2B5EF4-FFF2-40B4-BE49-F238E27FC236}">
                    <a16:creationId xmlns:a16="http://schemas.microsoft.com/office/drawing/2014/main" id="{B0BB1E10-8130-49B5-8512-FE2CAB5DC3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529558" y="1306125"/>
                <a:ext cx="828256" cy="1080000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14" name="Picture 53" descr="2332">
                <a:extLst>
                  <a:ext uri="{FF2B5EF4-FFF2-40B4-BE49-F238E27FC236}">
                    <a16:creationId xmlns:a16="http://schemas.microsoft.com/office/drawing/2014/main" id="{A3B37709-315C-4B14-A9F4-BAFF9F71C8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439555" y="1298047"/>
                <a:ext cx="826190" cy="1080000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76C31F4-24FD-4AE4-B6E4-A040DBD3431A}"/>
                </a:ext>
              </a:extLst>
            </p:cNvPr>
            <p:cNvSpPr/>
            <p:nvPr/>
          </p:nvSpPr>
          <p:spPr>
            <a:xfrm>
              <a:off x="1524001" y="1433896"/>
              <a:ext cx="7105847" cy="41549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sz="2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</a:rPr>
                <a:t>«Традиционная линия» А.Т. Тищенко, В.Д. Симоненко и др.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E055007-AA7D-4D4A-83A1-29A00355F388}"/>
                </a:ext>
              </a:extLst>
            </p:cNvPr>
            <p:cNvSpPr/>
            <p:nvPr/>
          </p:nvSpPr>
          <p:spPr>
            <a:xfrm>
              <a:off x="1798573" y="5017681"/>
              <a:ext cx="6144632" cy="41549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>
              <a:spAutoFit/>
            </a:bodyPr>
            <a:lstStyle/>
            <a:p>
              <a:pPr defTabSz="308075" hangingPunct="0"/>
              <a:r>
                <a:rPr lang="ru-RU" sz="2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 Light" panose="020F0302020204030204"/>
                  <a:sym typeface="Helvetica Light"/>
                </a:rPr>
                <a:t>Технология. Под ред. Тищенко А.Т., Синица Н.В.. (5-9)</a:t>
              </a: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83128328-92DA-4A38-BE7C-E862AD3B7755}"/>
                </a:ext>
              </a:extLst>
            </p:cNvPr>
            <p:cNvGrpSpPr/>
            <p:nvPr/>
          </p:nvGrpSpPr>
          <p:grpSpPr>
            <a:xfrm>
              <a:off x="2169164" y="5550005"/>
              <a:ext cx="6449658" cy="1135636"/>
              <a:chOff x="820799" y="5170504"/>
              <a:chExt cx="6449658" cy="113563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51FE3C3F-D883-4A01-9CC2-FFA7E3923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799" y="5186973"/>
                <a:ext cx="830895" cy="108000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2DEE2483-FE06-4120-A1EA-CF96FA81A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8023" y="5170504"/>
                <a:ext cx="830902" cy="1080000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8FC4FF4C-AE08-41C7-9A57-326BF8F46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5225687"/>
                <a:ext cx="830902" cy="1080000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BE9DEE83-63AC-4B98-87DB-B1BFC78A8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555" y="5226140"/>
                <a:ext cx="830902" cy="1080000"/>
              </a:xfrm>
              <a:prstGeom prst="rect">
                <a:avLst/>
              </a:prstGeom>
            </p:spPr>
          </p:pic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25DF83-C589-47F3-8771-09CFEEE6F99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845" t="16389" r="34063" b="7777"/>
          <a:stretch/>
        </p:blipFill>
        <p:spPr>
          <a:xfrm>
            <a:off x="8401079" y="564707"/>
            <a:ext cx="3668860" cy="520065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375AAD3D-AB08-47A1-8549-7EEB5B7B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509" y="584329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7244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E16724-8DD8-4D55-91B7-34D831A7A232}"/>
              </a:ext>
            </a:extLst>
          </p:cNvPr>
          <p:cNvSpPr/>
          <p:nvPr/>
        </p:nvSpPr>
        <p:spPr>
          <a:xfrm>
            <a:off x="90378" y="0"/>
            <a:ext cx="12011244" cy="1009879"/>
          </a:xfrm>
          <a:prstGeom prst="roundRect">
            <a:avLst/>
          </a:prstGeom>
          <a:noFill/>
          <a:scene3d>
            <a:camera prst="orthographicFront">
              <a:rot lat="19581350" lon="1086795" rev="20983664"/>
            </a:camera>
            <a:lightRig rig="threePt" dir="t"/>
          </a:scene3d>
          <a:sp3d extrusionH="228600" contourW="12700">
            <a:bevelT w="12700"/>
            <a:bevelB w="12700"/>
            <a:extrusionClr>
              <a:schemeClr val="accent6">
                <a:lumMod val="75000"/>
              </a:schemeClr>
            </a:extrusionClr>
            <a:contourClr>
              <a:schemeClr val="bg2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результаты по учебному предмету «Технология»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60A1F73-F143-4BB3-B209-A9E5D6840001}"/>
              </a:ext>
            </a:extLst>
          </p:cNvPr>
          <p:cNvSpPr/>
          <p:nvPr/>
        </p:nvSpPr>
        <p:spPr>
          <a:xfrm>
            <a:off x="157334" y="2024426"/>
            <a:ext cx="8971405" cy="69589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представлений о современном уровне развития технологий и понимания трендов технологического развития…….. ;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99A24D0-0C40-42A2-8329-00ED80EFA1CA}"/>
              </a:ext>
            </a:extLst>
          </p:cNvPr>
          <p:cNvSpPr/>
          <p:nvPr/>
        </p:nvSpPr>
        <p:spPr>
          <a:xfrm>
            <a:off x="157334" y="2842008"/>
            <a:ext cx="8971405" cy="6481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методами учебно-исследовательской и проектной деятельности……;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90AB7B8-FB06-40C9-B6B1-A472E00D7E77}"/>
              </a:ext>
            </a:extLst>
          </p:cNvPr>
          <p:cNvSpPr/>
          <p:nvPr/>
        </p:nvSpPr>
        <p:spPr>
          <a:xfrm>
            <a:off x="157332" y="3611850"/>
            <a:ext cx="8971407" cy="64815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средствами и формами графического отображения объектов или процессов, знаниями правил выполнения графической документации;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CFC448-52E9-44A5-B5E4-18BC3B67C811}"/>
              </a:ext>
            </a:extLst>
          </p:cNvPr>
          <p:cNvSpPr/>
          <p:nvPr/>
        </p:nvSpPr>
        <p:spPr>
          <a:xfrm>
            <a:off x="157332" y="4381692"/>
            <a:ext cx="8971405" cy="69589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умений устанавливать взаимосвязь знаний по разным учебным предметам для решения прикладных учебных задач;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8776BBC-711F-44F3-85E0-69AF6CC227F7}"/>
              </a:ext>
            </a:extLst>
          </p:cNvPr>
          <p:cNvSpPr/>
          <p:nvPr/>
        </p:nvSpPr>
        <p:spPr>
          <a:xfrm>
            <a:off x="157331" y="5182156"/>
            <a:ext cx="8971405" cy="69589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умений применять технологии представления, преобразования и использования информации…….;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B8BD84E-A38D-4A7F-9AD5-A5AB9E16B521}"/>
              </a:ext>
            </a:extLst>
          </p:cNvPr>
          <p:cNvSpPr/>
          <p:nvPr/>
        </p:nvSpPr>
        <p:spPr>
          <a:xfrm>
            <a:off x="157330" y="5999738"/>
            <a:ext cx="8971405" cy="69589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представлений о мире профессий, связанных с изучаемыми технологиями, их востребованности на рынке труда.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CDA83CE-74AF-46FF-AC10-BEF048DAC5C0}"/>
              </a:ext>
            </a:extLst>
          </p:cNvPr>
          <p:cNvSpPr/>
          <p:nvPr/>
        </p:nvSpPr>
        <p:spPr>
          <a:xfrm>
            <a:off x="157330" y="1263143"/>
            <a:ext cx="8971405" cy="64815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целостного представления о техносфере, сущности технологической культуры и культуры труда …….;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2AC9F7-A2D7-46B3-A403-3858BB61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574" y="1632475"/>
            <a:ext cx="1562100" cy="156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CB448C-9FFD-4F96-8385-7730311C32C5}"/>
              </a:ext>
            </a:extLst>
          </p:cNvPr>
          <p:cNvSpPr txBox="1"/>
          <p:nvPr/>
        </p:nvSpPr>
        <p:spPr>
          <a:xfrm>
            <a:off x="9736442" y="1263143"/>
            <a:ext cx="1958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ФГОС ООО 2021 г.</a:t>
            </a:r>
          </a:p>
        </p:txBody>
      </p:sp>
    </p:spTree>
    <p:extLst>
      <p:ext uri="{BB962C8B-B14F-4D97-AF65-F5344CB8AC3E}">
        <p14:creationId xmlns:p14="http://schemas.microsoft.com/office/powerpoint/2010/main" val="113460268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2A1D6F-A589-48D8-96BD-5C2E77B33CBB}"/>
              </a:ext>
            </a:extLst>
          </p:cNvPr>
          <p:cNvSpPr txBox="1"/>
          <p:nvPr/>
        </p:nvSpPr>
        <p:spPr>
          <a:xfrm>
            <a:off x="42863" y="4351247"/>
            <a:ext cx="1210627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    </a:t>
            </a:r>
            <a:r>
              <a:rPr lang="ru-RU" sz="2400" dirty="0">
                <a:solidFill>
                  <a:srgbClr val="FF0000"/>
                </a:solidFill>
              </a:rPr>
              <a:t>Основная цель проектов – </a:t>
            </a:r>
            <a:r>
              <a:rPr lang="ru-RU" sz="2400" dirty="0"/>
              <a:t>способствовать развитию творческой, активно действующей личности и формированию системы интеллектуальных и </a:t>
            </a:r>
            <a:r>
              <a:rPr lang="ru-RU" sz="2400" dirty="0" err="1"/>
              <a:t>общетрудовых</a:t>
            </a:r>
            <a:r>
              <a:rPr lang="ru-RU" sz="2400" dirty="0"/>
              <a:t> знаний и умений учащихся.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7C6C6F-2DF4-4353-B58C-C9C64D7A3D85}"/>
              </a:ext>
            </a:extLst>
          </p:cNvPr>
          <p:cNvSpPr txBox="1"/>
          <p:nvPr/>
        </p:nvSpPr>
        <p:spPr>
          <a:xfrm>
            <a:off x="42863" y="5603401"/>
            <a:ext cx="1210627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    </a:t>
            </a:r>
            <a:r>
              <a:rPr lang="ru-RU" sz="2400" dirty="0">
                <a:solidFill>
                  <a:srgbClr val="FF0000"/>
                </a:solidFill>
              </a:rPr>
              <a:t>Главная задача </a:t>
            </a:r>
            <a:r>
              <a:rPr lang="ru-RU" sz="2400" dirty="0"/>
              <a:t>состоит в том, чтобы создать для учащихся предпосылки для успешного творчества, организовать проектную деятельность и поэтапную проработку выбранной темы.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1B98C8-E924-4F43-9A54-31BC8C96C616}"/>
              </a:ext>
            </a:extLst>
          </p:cNvPr>
          <p:cNvSpPr/>
          <p:nvPr/>
        </p:nvSpPr>
        <p:spPr>
          <a:xfrm>
            <a:off x="4371975" y="180975"/>
            <a:ext cx="7634287" cy="1457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……..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владение проектным подходом;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знакомство с жизненным циклом продукта и методами проектирования, решения изобретательских задач;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……..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C92662-DD26-4A82-9F2E-E3FC31765E76}"/>
              </a:ext>
            </a:extLst>
          </p:cNvPr>
          <p:cNvSpPr/>
          <p:nvPr/>
        </p:nvSpPr>
        <p:spPr>
          <a:xfrm>
            <a:off x="185738" y="180976"/>
            <a:ext cx="3762375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Приоритетными результатами освоения предметной области «Технология» являются: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4FAFFE0-D4CF-46BF-A1BA-80F536533A84}"/>
              </a:ext>
            </a:extLst>
          </p:cNvPr>
          <p:cNvSpPr/>
          <p:nvPr/>
        </p:nvSpPr>
        <p:spPr>
          <a:xfrm>
            <a:off x="185737" y="1880983"/>
            <a:ext cx="3762375" cy="1200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Важнейшими элементами образовательной деятельности в рамках предметной области «Технология» являются: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56F71A7-5D28-4063-A4CC-26AE25A9EEE4}"/>
              </a:ext>
            </a:extLst>
          </p:cNvPr>
          <p:cNvSpPr/>
          <p:nvPr/>
        </p:nvSpPr>
        <p:spPr>
          <a:xfrm>
            <a:off x="4371974" y="1880983"/>
            <a:ext cx="7634287" cy="2209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……..</a:t>
            </a:r>
          </a:p>
          <a:p>
            <a:r>
              <a:rPr lang="ru-RU" sz="2000" dirty="0">
                <a:solidFill>
                  <a:schemeClr val="tx1"/>
                </a:solidFill>
              </a:rPr>
              <a:t>формирование универсальных учебных действий: освоение проектной деятельности как способа преобразования реальности в соответствии с поставленной целью по схеме цикла дизайн-процесса и жизненного цикла продукта; изобретение, поиск принципиально новых для обучающегося решений;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……..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1EF3C3-89A9-48F5-BFDE-04FB4E1F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62" y="3257599"/>
            <a:ext cx="900000" cy="90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83FEC0-C7F9-469E-AF3A-872EBAE66CBF}"/>
              </a:ext>
            </a:extLst>
          </p:cNvPr>
          <p:cNvSpPr txBox="1"/>
          <p:nvPr/>
        </p:nvSpPr>
        <p:spPr>
          <a:xfrm>
            <a:off x="185737" y="3190966"/>
            <a:ext cx="3081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Концепция преподавания предметной области «Технология» в образовательных организациях Российской Федерации, реализующих основные общеобразовательные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10162963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8D81C0-9ADD-46E3-BFA7-C2702EA2B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9" t="21795" r="11730" b="35769"/>
          <a:stretch/>
        </p:blipFill>
        <p:spPr>
          <a:xfrm>
            <a:off x="255474" y="76934"/>
            <a:ext cx="6669246" cy="216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18DBA-0536-4A42-A2D0-D735FC81B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3" t="18718" r="11514" b="45513"/>
          <a:stretch/>
        </p:blipFill>
        <p:spPr>
          <a:xfrm>
            <a:off x="255474" y="2381759"/>
            <a:ext cx="6748378" cy="180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17CD0-28A0-4251-BE70-FEB51F57A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03" t="17222" r="33828" b="9444"/>
          <a:stretch/>
        </p:blipFill>
        <p:spPr>
          <a:xfrm>
            <a:off x="8221775" y="1019175"/>
            <a:ext cx="3714751" cy="50292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3780E-531B-47BC-9AA9-17F9EDA5A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06" t="35972" r="23203" b="41111"/>
          <a:stretch/>
        </p:blipFill>
        <p:spPr>
          <a:xfrm>
            <a:off x="187798" y="4621067"/>
            <a:ext cx="738545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8445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890A2A-A57A-438D-93AF-A9FD1AAB335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Темы возможных проектных и творческих работ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34B24-D8C4-4A12-BC91-62DCE1AB53BF}"/>
              </a:ext>
            </a:extLst>
          </p:cNvPr>
          <p:cNvSpPr txBox="1"/>
          <p:nvPr/>
        </p:nvSpPr>
        <p:spPr>
          <a:xfrm>
            <a:off x="0" y="679653"/>
            <a:ext cx="1219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    Темы проектных и творческих работ подобраны исходя из особенностей материально-технической базы центров «Точка роста» и с учётом современных тенденций развития технологического образования.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E62A9753-7A0F-439D-B79F-2D63A0C35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565071"/>
              </p:ext>
            </p:extLst>
          </p:nvPr>
        </p:nvGraphicFramePr>
        <p:xfrm>
          <a:off x="95250" y="1359306"/>
          <a:ext cx="1208722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9034">
                  <a:extLst>
                    <a:ext uri="{9D8B030D-6E8A-4147-A177-3AD203B41FA5}">
                      <a16:colId xmlns:a16="http://schemas.microsoft.com/office/drawing/2014/main" val="751291584"/>
                    </a:ext>
                  </a:extLst>
                </a:gridCol>
                <a:gridCol w="6338191">
                  <a:extLst>
                    <a:ext uri="{9D8B030D-6E8A-4147-A177-3AD203B41FA5}">
                      <a16:colId xmlns:a16="http://schemas.microsoft.com/office/drawing/2014/main" val="1061951320"/>
                    </a:ext>
                  </a:extLst>
                </a:gridCol>
              </a:tblGrid>
              <a:tr h="473518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Робототехника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 Роботы для посадки семян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 Роботы для полива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3 Роботы для мониторинга сельхозугодий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4 Роботы для сбора плодовых культур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5 Роботы для борьбы с вредителями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6 Автоматизированные многофункциональные платформы (аналог тракторов)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7 Умная ферма</a:t>
                      </a: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Компьютерная графика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 Орнамент как элемент регионального костюма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 Орнамент в деревянном зодчестве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3 Орнамент в декоративно-прикладном творчестве региона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4 Разработка собственного орнамента с элементами традиционного орнамента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3D-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моделирование и инженерный дизайн: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 Разработка 3D-деталей для робототехнического конструктора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 3D-печать для авиа-/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судомоделирования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3 3D-печать для езды и полётов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4 Использование 3D-технологий в сельском хозяйстве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5 Трёхмерная печать и медицина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6 Моделирование мировых достопримечательностей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7 Моделирование достопримечательностей нашего региона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8 3D-обувь и 3D-одежда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9 3D-моделирование украшений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10 3D-проектирование мебели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11 Создание 3D-модели современной школы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12 Моделирование японских плотницких соединений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13 3D-моделирование механизмов П Л Чебышева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14 Генеративный дизайн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15 Параметрическое 3D-моделирование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524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836617D-22CD-42F1-890E-6E36EB0E5623}"/>
              </a:ext>
            </a:extLst>
          </p:cNvPr>
          <p:cNvSpPr txBox="1"/>
          <p:nvPr/>
        </p:nvSpPr>
        <p:spPr>
          <a:xfrm>
            <a:off x="95250" y="6114186"/>
            <a:ext cx="1189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Методическое пособие «Реализация образовательных программ по предмету «Технология» с использованием оборудования центра «Точка роста» </a:t>
            </a:r>
            <a:r>
              <a:rPr lang="en-US" sz="1200" dirty="0">
                <a:solidFill>
                  <a:srgbClr val="C00000"/>
                </a:solidFill>
              </a:rPr>
              <a:t>https://tochkarosta.68edu.ru/wp-content/uploads/2021/06/%D0%A2%D0%A0_%D0%A2%D0%B5%D1%85%D0%BD%D0%BE%D0%BB%D0%BE%D0%B3%D0%B8%D1%8F.pdf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7971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A966ED55-91F2-4A8C-B3DF-7360D87C36D8}"/>
              </a:ext>
            </a:extLst>
          </p:cNvPr>
          <p:cNvSpPr/>
          <p:nvPr/>
        </p:nvSpPr>
        <p:spPr>
          <a:xfrm>
            <a:off x="3194537" y="200025"/>
            <a:ext cx="5802923" cy="9847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Виды проектов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(по количеству участников)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13E531-C9A7-4E98-9C43-4B384B32790D}"/>
              </a:ext>
            </a:extLst>
          </p:cNvPr>
          <p:cNvSpPr/>
          <p:nvPr/>
        </p:nvSpPr>
        <p:spPr>
          <a:xfrm>
            <a:off x="323849" y="1343027"/>
            <a:ext cx="5657849" cy="4571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Групповые проекты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DF388D-BC53-49B7-A409-D1005FFB65A9}"/>
              </a:ext>
            </a:extLst>
          </p:cNvPr>
          <p:cNvSpPr/>
          <p:nvPr/>
        </p:nvSpPr>
        <p:spPr>
          <a:xfrm>
            <a:off x="6543674" y="1343026"/>
            <a:ext cx="5324475" cy="4571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Индивидуальные проекты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9810F2C-828D-43C6-A212-6AC7767F6A1A}"/>
              </a:ext>
            </a:extLst>
          </p:cNvPr>
          <p:cNvSpPr/>
          <p:nvPr/>
        </p:nvSpPr>
        <p:spPr>
          <a:xfrm>
            <a:off x="323849" y="2101360"/>
            <a:ext cx="5657849" cy="25087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Преимущества: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Они формируют навыки сотрудничества,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Проект может быть выполнен более глубоко;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Распределение обязанностей;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Психологически комфортная и безопасная ситуация для неуверенных и тревожных детей; 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Возможность обогащаться опытом других участников;  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Групповое сплочение.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599B0F1-5DC1-4322-9379-915F37541EF7}"/>
              </a:ext>
            </a:extLst>
          </p:cNvPr>
          <p:cNvSpPr/>
          <p:nvPr/>
        </p:nvSpPr>
        <p:spPr>
          <a:xfrm>
            <a:off x="323850" y="4911236"/>
            <a:ext cx="5657850" cy="17683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Недостатки: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Отдельные ученики выезжают за счет других;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Нет всестороннего опыта работы на всех этапах проекта;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Труднее организовать и координировать работу;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Труднее оценить вклад каждого члена группы.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BB4C5BB-A2BC-441D-A436-38A8A5CABD37}"/>
              </a:ext>
            </a:extLst>
          </p:cNvPr>
          <p:cNvSpPr/>
          <p:nvPr/>
        </p:nvSpPr>
        <p:spPr>
          <a:xfrm>
            <a:off x="6543675" y="2101358"/>
            <a:ext cx="5324475" cy="25087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Преимущества. 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Автор проекта получает наиболее полный и разносторонний опыт проектной деятельности на всех этапах работы;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Развивается личная инициатива, ответственность, активность;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Тема проекта максимально соответствует интересам автора;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Ход и результаты зависят от автора проекта.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709D468-E86D-4F8D-AFBA-7C44409541B7}"/>
              </a:ext>
            </a:extLst>
          </p:cNvPr>
          <p:cNvSpPr/>
          <p:nvPr/>
        </p:nvSpPr>
        <p:spPr>
          <a:xfrm>
            <a:off x="6543674" y="4911235"/>
            <a:ext cx="5324476" cy="17683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Недостатки. 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Нет опыта группового сотрудничества;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Работа более трудоемкая и ответственная на всех этапах проекта.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5022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C1E818-81C0-45B7-8D71-3AFCFCF6602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Этапы выполнения проекта.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7694E-CFF5-41CA-BA73-9C74148D4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876301"/>
            <a:ext cx="11639550" cy="539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1936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2690EEC8-2150-4B3F-A8E2-9041D1499B99}" vid="{58AC7E65-006F-413E-8EC3-4CD2A4F3F30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ЦНППМ5</Template>
  <TotalTime>407</TotalTime>
  <Words>770</Words>
  <Application>Microsoft Office PowerPoint</Application>
  <PresentationFormat>Широкоэкранный</PresentationFormat>
  <Paragraphs>90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Геннадий Губарь</dc:creator>
  <cp:lastModifiedBy>Irina Cifanova</cp:lastModifiedBy>
  <cp:revision>58</cp:revision>
  <dcterms:created xsi:type="dcterms:W3CDTF">2021-08-15T08:41:43Z</dcterms:created>
  <dcterms:modified xsi:type="dcterms:W3CDTF">2022-02-16T12:31:58Z</dcterms:modified>
</cp:coreProperties>
</file>