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 Bold" panose="020B0604020202020204" charset="0"/>
      <p:regular r:id="rId12"/>
    </p:embeddedFont>
    <p:embeddedFont>
      <p:font typeface="CAT Neuzeit" panose="020B0604020202020204" charset="0"/>
      <p:regular r:id="rId13"/>
    </p:embeddedFont>
    <p:embeddedFont>
      <p:font typeface="Tex Gyre Adventor Bold" panose="020B0604020202020204" charset="-52"/>
      <p:regular r:id="rId14"/>
    </p:embeddedFont>
    <p:embeddedFont>
      <p:font typeface="Tex Gyre Adventor" panose="020B0604020202020204" charset="-5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sv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967551" y="1028700"/>
            <a:ext cx="257702" cy="8229600"/>
          </a:xfrm>
          <a:prstGeom prst="rect">
            <a:avLst/>
          </a:prstGeom>
          <a:solidFill>
            <a:srgbClr val="02030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6981" y="4075297"/>
            <a:ext cx="1463438" cy="213640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71833" y="3804617"/>
            <a:ext cx="16628500" cy="3444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75"/>
              </a:lnSpc>
            </a:pPr>
            <a:r>
              <a:rPr lang="en-US" sz="8875">
                <a:solidFill>
                  <a:srgbClr val="020301"/>
                </a:solidFill>
                <a:latin typeface="CAT Neuzeit"/>
              </a:rPr>
              <a:t>Образовательная практика «Школьная телестудия»</a:t>
            </a:r>
          </a:p>
          <a:p>
            <a:pPr algn="l">
              <a:lnSpc>
                <a:spcPts val="8875"/>
              </a:lnSpc>
            </a:pPr>
            <a:endParaRPr lang="en-US" sz="8875">
              <a:solidFill>
                <a:srgbClr val="020301"/>
              </a:solidFill>
              <a:latin typeface="CAT Neuzeit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315920"/>
            <a:ext cx="18200334" cy="2173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3750" spc="236">
                <a:solidFill>
                  <a:srgbClr val="020301"/>
                </a:solidFill>
                <a:latin typeface="Tex Gyre Adventor Bold"/>
              </a:rPr>
              <a:t>ЦЕНТРОБРАЗОВАНИЯ ЦИФРОВОГО И  ГУМАНИТАРНОГО ПРОФИЛЕЙ</a:t>
            </a:r>
          </a:p>
          <a:p>
            <a:pPr algn="ctr">
              <a:lnSpc>
                <a:spcPts val="4125"/>
              </a:lnSpc>
            </a:pPr>
            <a:r>
              <a:rPr lang="en-US" sz="3750" spc="75">
                <a:solidFill>
                  <a:srgbClr val="020301"/>
                </a:solidFill>
                <a:latin typeface="Arimo Bold"/>
              </a:rPr>
              <a:t>"ТОЧКА РОСТА" МКОУ СОШ №3 </a:t>
            </a:r>
          </a:p>
          <a:p>
            <a:pPr algn="ctr">
              <a:lnSpc>
                <a:spcPts val="4125"/>
              </a:lnSpc>
            </a:pPr>
            <a:r>
              <a:rPr lang="en-US" sz="3750" spc="75">
                <a:solidFill>
                  <a:srgbClr val="020301"/>
                </a:solidFill>
                <a:latin typeface="Arimo Bold"/>
              </a:rPr>
              <a:t>село Кугульта</a:t>
            </a:r>
          </a:p>
          <a:p>
            <a:pPr algn="ctr">
              <a:lnSpc>
                <a:spcPts val="4125"/>
              </a:lnSpc>
            </a:pPr>
            <a:endParaRPr lang="en-US" sz="3750" spc="75">
              <a:solidFill>
                <a:srgbClr val="020301"/>
              </a:solidFill>
              <a:latin typeface="Arim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131431" y="8545830"/>
            <a:ext cx="14544810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020301"/>
                </a:solidFill>
                <a:latin typeface="Tex Gyre Adventor"/>
              </a:rPr>
              <a:t>Руководитель Центра: Некрасов Евгений Викторович</a:t>
            </a:r>
          </a:p>
        </p:txBody>
      </p:sp>
      <p:sp>
        <p:nvSpPr>
          <p:cNvPr id="7" name="AutoShape 7"/>
          <p:cNvSpPr/>
          <p:nvPr/>
        </p:nvSpPr>
        <p:spPr>
          <a:xfrm>
            <a:off x="17676241" y="1681960"/>
            <a:ext cx="257702" cy="8229600"/>
          </a:xfrm>
          <a:prstGeom prst="rect">
            <a:avLst/>
          </a:prstGeom>
          <a:solidFill>
            <a:srgbClr val="020301"/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03317"/>
            <a:ext cx="13639800" cy="1890607"/>
            <a:chOff x="0" y="0"/>
            <a:chExt cx="15202360" cy="2520809"/>
          </a:xfrm>
        </p:grpSpPr>
        <p:sp>
          <p:nvSpPr>
            <p:cNvPr id="3" name="TextBox 3"/>
            <p:cNvSpPr txBox="1"/>
            <p:nvPr/>
          </p:nvSpPr>
          <p:spPr>
            <a:xfrm>
              <a:off x="0" y="38100"/>
              <a:ext cx="15202360" cy="12513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040"/>
                </a:lnSpc>
              </a:pPr>
              <a:r>
                <a:rPr lang="en-US" sz="6400" spc="223" dirty="0">
                  <a:solidFill>
                    <a:srgbClr val="FFDB15"/>
                  </a:solidFill>
                  <a:latin typeface="CAT Neuzeit Bold"/>
                </a:rPr>
                <a:t>ПРИСОЕДИНЯЙТЕСЬ К НАМ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627082"/>
              <a:ext cx="14316602" cy="890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6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893924"/>
            <a:ext cx="15942683" cy="9051331"/>
            <a:chOff x="0" y="0"/>
            <a:chExt cx="21256911" cy="12068441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786"/>
              <a:ext cx="21185847" cy="205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24"/>
                </a:lnSpc>
              </a:pPr>
              <a:r>
                <a:rPr lang="en-US" sz="4743" spc="294">
                  <a:solidFill>
                    <a:srgbClr val="FFDB15"/>
                  </a:solidFill>
                  <a:latin typeface="Tex Gyre Adventor Bold"/>
                </a:rPr>
                <a:t>НАШ ИНСТАГРАМ</a:t>
              </a:r>
            </a:p>
            <a:p>
              <a:pPr algn="l">
                <a:lnSpc>
                  <a:spcPts val="6024"/>
                </a:lnSpc>
              </a:pPr>
              <a:endParaRPr lang="en-US" sz="4743" spc="294">
                <a:solidFill>
                  <a:srgbClr val="FFDB15"/>
                </a:solidFill>
                <a:latin typeface="Tex Gyre Adventor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226606"/>
              <a:ext cx="21256911" cy="1969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67"/>
                </a:lnSpc>
              </a:pPr>
              <a:r>
                <a:rPr lang="en-US" sz="5191" spc="155">
                  <a:solidFill>
                    <a:srgbClr val="F3F5F9"/>
                  </a:solidFill>
                  <a:latin typeface="Tex Gyre Adventor"/>
                </a:rPr>
                <a:t>kugultatochkarosta</a:t>
              </a:r>
            </a:p>
            <a:p>
              <a:pPr algn="l">
                <a:lnSpc>
                  <a:spcPts val="4703"/>
                </a:lnSpc>
              </a:pPr>
              <a:endParaRPr lang="en-US" sz="5191" spc="155">
                <a:solidFill>
                  <a:srgbClr val="F3F5F9"/>
                </a:solidFill>
                <a:latin typeface="Tex Gyre Adventor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4990211"/>
              <a:ext cx="21185847" cy="20530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24"/>
                </a:lnSpc>
              </a:pPr>
              <a:r>
                <a:rPr lang="en-US" sz="4743" spc="294">
                  <a:solidFill>
                    <a:srgbClr val="FFDB15"/>
                  </a:solidFill>
                  <a:latin typeface="Tex Gyre Adventor Bold"/>
                </a:rPr>
                <a:t>НАШ ЮТУБ КАНАЛ</a:t>
              </a:r>
            </a:p>
            <a:p>
              <a:pPr algn="l">
                <a:lnSpc>
                  <a:spcPts val="6024"/>
                </a:lnSpc>
              </a:pPr>
              <a:endParaRPr lang="en-US" sz="4743" spc="294">
                <a:solidFill>
                  <a:srgbClr val="FFDB15"/>
                </a:solidFill>
                <a:latin typeface="Tex Gyre Adventor Bold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234837"/>
              <a:ext cx="21256911" cy="2028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73"/>
                </a:lnSpc>
              </a:pPr>
              <a:r>
                <a:rPr lang="en-US" sz="5195" spc="155">
                  <a:solidFill>
                    <a:srgbClr val="F3F5F9"/>
                  </a:solidFill>
                  <a:latin typeface="Tex Gyre Adventor"/>
                </a:rPr>
                <a:t>World of faces</a:t>
              </a:r>
            </a:p>
            <a:p>
              <a:pPr algn="l">
                <a:lnSpc>
                  <a:spcPts val="5059"/>
                </a:lnSpc>
              </a:pPr>
              <a:endParaRPr lang="en-US" sz="5195" spc="155">
                <a:solidFill>
                  <a:srgbClr val="F3F5F9"/>
                </a:solidFill>
                <a:latin typeface="Tex Gyre Adventor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904" y="10057500"/>
              <a:ext cx="21185847" cy="1000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24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1268394"/>
              <a:ext cx="21199539" cy="800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059"/>
                </a:lnSpc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68500" y="4572903"/>
            <a:ext cx="4605767" cy="6723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06972" y="2798325"/>
            <a:ext cx="3212890" cy="4690351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83020" y="624871"/>
            <a:ext cx="6792043" cy="434690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028700" y="568519"/>
            <a:ext cx="17637118" cy="9966272"/>
            <a:chOff x="0" y="0"/>
            <a:chExt cx="23516157" cy="13288362"/>
          </a:xfrm>
        </p:grpSpPr>
        <p:sp>
          <p:nvSpPr>
            <p:cNvPr id="6" name="TextBox 6"/>
            <p:cNvSpPr txBox="1"/>
            <p:nvPr/>
          </p:nvSpPr>
          <p:spPr>
            <a:xfrm>
              <a:off x="0" y="187909"/>
              <a:ext cx="23516157" cy="21964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374"/>
                </a:lnSpc>
              </a:pPr>
              <a:r>
                <a:rPr lang="en-US" sz="5795" spc="202">
                  <a:solidFill>
                    <a:srgbClr val="F3F5F9"/>
                  </a:solidFill>
                  <a:latin typeface="CAT Neuzeit"/>
                </a:rPr>
                <a:t>"ОШИБКА ВЫЖИВШЕГО"</a:t>
              </a:r>
            </a:p>
            <a:p>
              <a:pPr algn="l">
                <a:lnSpc>
                  <a:spcPts val="6374"/>
                </a:lnSpc>
              </a:pPr>
              <a:endParaRPr lang="en-US" sz="5795" spc="202">
                <a:solidFill>
                  <a:srgbClr val="F3F5F9"/>
                </a:solidFill>
                <a:latin typeface="CAT Neuzei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986895"/>
              <a:ext cx="22807915" cy="10301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00"/>
                </a:lnSpc>
              </a:pPr>
              <a:endParaRPr/>
            </a:p>
            <a:p>
              <a:pPr>
                <a:lnSpc>
                  <a:spcPts val="5600"/>
                </a:lnSpc>
              </a:pPr>
              <a:endParaRPr/>
            </a:p>
            <a:p>
              <a:pPr>
                <a:lnSpc>
                  <a:spcPts val="5600"/>
                </a:lnSpc>
              </a:pPr>
              <a:endParaRPr/>
            </a:p>
            <a:p>
              <a:pPr>
                <a:lnSpc>
                  <a:spcPts val="5600"/>
                </a:lnSpc>
              </a:pPr>
              <a:endParaRPr/>
            </a:p>
            <a:p>
              <a:pPr algn="l">
                <a:lnSpc>
                  <a:spcPts val="5600"/>
                </a:lnSpc>
              </a:pPr>
              <a:r>
                <a:rPr lang="en-US" sz="4308" spc="155">
                  <a:solidFill>
                    <a:srgbClr val="FFDB15"/>
                  </a:solidFill>
                  <a:latin typeface="CAT Neuzeit Bold"/>
                </a:rPr>
                <a:t>ЕСЛИ ДЕЛАТЬ ВЫВОДЫ ТОЛЬКО ИСХОДЯ ИЗ ИНФОРМАЦИИ, КОТОРАЯ ЛЕЖИТ НА ПОВЕРХНОСТИ, ИГНОРИРУЯ ВОЗМОЖНЫЕ СКРЫТЫЕ ДАННЫЕ, МОЖНО ПРИЙТИ К НЕПРАВИЛЬНЫМ ВЫВОДАМ. ТОГДА КАК НАША ЗАДАЧА, КАК ПЕДАГОГОВ, ПОМОЧЬ ДОБРАТЬСЯ ДО ИСТИНЫ И УКАЗАТЬ ВЕРНЫЙ ПУТЬ.</a:t>
              </a:r>
            </a:p>
            <a:p>
              <a:pPr algn="l">
                <a:lnSpc>
                  <a:spcPts val="5600"/>
                </a:lnSpc>
              </a:pPr>
              <a:endParaRPr lang="en-US" sz="4308" spc="155">
                <a:solidFill>
                  <a:srgbClr val="FFDB15"/>
                </a:solidFill>
                <a:latin typeface="CAT Neuzeit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020301"/>
          </a:solidFill>
        </p:spPr>
      </p:sp>
      <p:grpSp>
        <p:nvGrpSpPr>
          <p:cNvPr id="3" name="Group 3"/>
          <p:cNvGrpSpPr/>
          <p:nvPr/>
        </p:nvGrpSpPr>
        <p:grpSpPr>
          <a:xfrm>
            <a:off x="1429169" y="1884689"/>
            <a:ext cx="6880880" cy="2861138"/>
            <a:chOff x="0" y="0"/>
            <a:chExt cx="9174506" cy="3814851"/>
          </a:xfrm>
        </p:grpSpPr>
        <p:sp>
          <p:nvSpPr>
            <p:cNvPr id="4" name="TextBox 4"/>
            <p:cNvSpPr txBox="1"/>
            <p:nvPr/>
          </p:nvSpPr>
          <p:spPr>
            <a:xfrm>
              <a:off x="0" y="47625"/>
              <a:ext cx="9174506" cy="1338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535"/>
                </a:lnSpc>
              </a:pPr>
              <a:r>
                <a:rPr lang="en-US" sz="6850" spc="239">
                  <a:solidFill>
                    <a:srgbClr val="020301"/>
                  </a:solidFill>
                  <a:latin typeface="CAT Neuzeit Bold"/>
                </a:rPr>
                <a:t>ЦЕЛЬ: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923946"/>
              <a:ext cx="8676169" cy="890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46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96229" y="1760864"/>
            <a:ext cx="13590446" cy="7091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00"/>
              </a:lnSpc>
            </a:pPr>
            <a:r>
              <a:rPr lang="en-US" sz="5928" spc="177">
                <a:solidFill>
                  <a:srgbClr val="020301"/>
                </a:solidFill>
                <a:latin typeface="Tex Gyre Adventor Bold"/>
              </a:rPr>
              <a:t>Развитие личности ребенка, знакомство его с целостной картиной мира и формирование оценочного, эмоционального отношения к миру средствами внеурочной деятельности.</a:t>
            </a:r>
            <a:r>
              <a:rPr lang="en-US" sz="5928" spc="177">
                <a:solidFill>
                  <a:srgbClr val="020301"/>
                </a:solidFill>
                <a:latin typeface="Tex Gyre Adventor"/>
              </a:rPr>
              <a:t> </a:t>
            </a:r>
          </a:p>
          <a:p>
            <a:pPr algn="l">
              <a:lnSpc>
                <a:spcPts val="5281"/>
              </a:lnSpc>
            </a:pPr>
            <a:endParaRPr lang="en-US" sz="5928" spc="177">
              <a:solidFill>
                <a:srgbClr val="020301"/>
              </a:solidFill>
              <a:latin typeface="Tex Gyre Adventor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76637" y="5368290"/>
            <a:ext cx="3852597" cy="5624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405436" y="3123668"/>
            <a:ext cx="3853864" cy="6113232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43000" y="4706253"/>
            <a:ext cx="4605767" cy="672374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028700" y="3145068"/>
            <a:ext cx="3853864" cy="6113232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5" name="AutoShape 5"/>
          <p:cNvSpPr/>
          <p:nvPr/>
        </p:nvSpPr>
        <p:spPr>
          <a:xfrm>
            <a:off x="5156190" y="2393095"/>
            <a:ext cx="3853864" cy="6865205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6" name="AutoShape 6"/>
          <p:cNvSpPr/>
          <p:nvPr/>
        </p:nvSpPr>
        <p:spPr>
          <a:xfrm>
            <a:off x="9277945" y="2393095"/>
            <a:ext cx="3853864" cy="6843805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7" name="TextBox 7"/>
          <p:cNvSpPr txBox="1"/>
          <p:nvPr/>
        </p:nvSpPr>
        <p:spPr>
          <a:xfrm>
            <a:off x="3284289" y="1467168"/>
            <a:ext cx="11719423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400" spc="88">
                <a:solidFill>
                  <a:srgbClr val="FFDB15"/>
                </a:solidFill>
                <a:latin typeface="CAT Neuzeit Bold"/>
              </a:rPr>
              <a:t>Почему это интересно детям?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156190" y="2640745"/>
            <a:ext cx="3853864" cy="6097834"/>
            <a:chOff x="0" y="0"/>
            <a:chExt cx="5138486" cy="8130446"/>
          </a:xfrm>
        </p:grpSpPr>
        <p:sp>
          <p:nvSpPr>
            <p:cNvPr id="9" name="TextBox 9"/>
            <p:cNvSpPr txBox="1"/>
            <p:nvPr/>
          </p:nvSpPr>
          <p:spPr>
            <a:xfrm>
              <a:off x="0" y="-19708"/>
              <a:ext cx="5138486" cy="2855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7"/>
                </a:lnSpc>
              </a:pPr>
              <a:r>
                <a:rPr lang="en-US" sz="3289" spc="203">
                  <a:solidFill>
                    <a:srgbClr val="020301"/>
                  </a:solidFill>
                  <a:latin typeface="Tex Gyre Adventor Bold"/>
                </a:rPr>
                <a:t>ОТКРЫТЬ УЧИТЕЛЯ С ДРУРОЙ СТОРОНЫ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60798" y="3150739"/>
              <a:ext cx="4409623" cy="52272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>
                  <a:solidFill>
                    <a:srgbClr val="020301"/>
                  </a:solidFill>
                  <a:latin typeface="Tex Gyre Adventor"/>
                </a:rPr>
                <a:t>Снятие субординационной стены между учеником и учителем позволяет получить новые возможности в их взаимосвязи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18758" y="2873427"/>
            <a:ext cx="3372240" cy="5632469"/>
            <a:chOff x="0" y="0"/>
            <a:chExt cx="4496320" cy="750995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28446"/>
              <a:ext cx="4496320" cy="687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64"/>
                </a:lnSpc>
              </a:pPr>
              <a:r>
                <a:rPr lang="en-US" sz="3200" spc="198">
                  <a:solidFill>
                    <a:srgbClr val="020301"/>
                  </a:solidFill>
                  <a:latin typeface="Tex Gyre Adventor Bold"/>
                </a:rPr>
                <a:t> КОМАНДА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15709" y="1087305"/>
              <a:ext cx="3858544" cy="6548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>
                  <a:solidFill>
                    <a:srgbClr val="020301"/>
                  </a:solidFill>
                  <a:latin typeface="Tex Gyre Adventor"/>
                </a:rPr>
                <a:t>Замкнутые, одинокие ребята становятся частью чего-то большего. Обретают цель, осознают ответственность перед своей командой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69512" y="3649034"/>
            <a:ext cx="3372240" cy="5292109"/>
            <a:chOff x="0" y="0"/>
            <a:chExt cx="4496320" cy="7056145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81378"/>
              <a:ext cx="4496320" cy="588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3"/>
                </a:lnSpc>
              </a:pPr>
              <a:r>
                <a:rPr lang="en-US" sz="3256" spc="201">
                  <a:solidFill>
                    <a:srgbClr val="020301"/>
                  </a:solidFill>
                  <a:latin typeface="Tex Gyre Adventor Bold"/>
                </a:rPr>
                <a:t>БЛОГЕРСТВО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15709" y="1293891"/>
              <a:ext cx="3858544" cy="58876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>
                  <a:solidFill>
                    <a:srgbClr val="020301"/>
                  </a:solidFill>
                  <a:latin typeface="Tex Gyre Adventor"/>
                </a:rPr>
                <a:t>В современном мире дети получают информацию из соц.сетей, а стать ее источником, тем кого слушают огромная честь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646248" y="3927076"/>
            <a:ext cx="3372240" cy="4736026"/>
            <a:chOff x="0" y="0"/>
            <a:chExt cx="4496320" cy="6314701"/>
          </a:xfrm>
        </p:grpSpPr>
        <p:sp>
          <p:nvSpPr>
            <p:cNvPr id="18" name="TextBox 18"/>
            <p:cNvSpPr txBox="1"/>
            <p:nvPr/>
          </p:nvSpPr>
          <p:spPr>
            <a:xfrm>
              <a:off x="0" y="11534"/>
              <a:ext cx="4496320" cy="1393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8"/>
                </a:lnSpc>
              </a:pPr>
              <a:r>
                <a:rPr lang="en-US" sz="3211" spc="199">
                  <a:solidFill>
                    <a:srgbClr val="020301"/>
                  </a:solidFill>
                  <a:latin typeface="Tex Gyre Adventor Bold"/>
                </a:rPr>
                <a:t>Я/МЫ </a:t>
              </a:r>
            </a:p>
            <a:p>
              <a:pPr algn="ctr">
                <a:lnSpc>
                  <a:spcPts val="4078"/>
                </a:lnSpc>
              </a:pPr>
              <a:r>
                <a:rPr lang="en-US" sz="3211" spc="199">
                  <a:solidFill>
                    <a:srgbClr val="020301"/>
                  </a:solidFill>
                  <a:latin typeface="Tex Gyre Adventor Bold"/>
                </a:rPr>
                <a:t>СЕМЬЯ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15709" y="1873247"/>
              <a:ext cx="3858544" cy="45668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2600">
                  <a:solidFill>
                    <a:srgbClr val="020301"/>
                  </a:solidFill>
                  <a:latin typeface="Tex Gyre Adventor"/>
                </a:rPr>
                <a:t>Приобретение новых качеств и навыков неумолимо ведет за собой новые отношения и знакомства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41038" y="1889754"/>
            <a:ext cx="24057069" cy="8166630"/>
            <a:chOff x="0" y="38100"/>
            <a:chExt cx="32076091" cy="10888839"/>
          </a:xfrm>
        </p:grpSpPr>
        <p:sp>
          <p:nvSpPr>
            <p:cNvPr id="3" name="TextBox 3"/>
            <p:cNvSpPr txBox="1"/>
            <p:nvPr/>
          </p:nvSpPr>
          <p:spPr>
            <a:xfrm>
              <a:off x="0" y="38100"/>
              <a:ext cx="32076091" cy="994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69"/>
                </a:lnSpc>
              </a:pPr>
              <a:r>
                <a:rPr lang="en-US" sz="5154" spc="180">
                  <a:solidFill>
                    <a:srgbClr val="FFDB15"/>
                  </a:solidFill>
                  <a:latin typeface="CAT Neuzeit Bold"/>
                </a:rPr>
                <a:t>ЗАДАЧИ: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022163"/>
              <a:ext cx="28477199" cy="1085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661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67769"/>
              <a:ext cx="23683710" cy="6959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180"/>
                </a:lnSpc>
              </a:pP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Развитие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 smtClean="0">
                  <a:solidFill>
                    <a:srgbClr val="FFDB15"/>
                  </a:solidFill>
                  <a:latin typeface="Tex Gyre Adventor"/>
                </a:rPr>
                <a:t>творческого</a:t>
              </a:r>
              <a:r>
                <a:rPr lang="ru-RU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 smtClean="0">
                  <a:solidFill>
                    <a:srgbClr val="FFDB15"/>
                  </a:solidFill>
                  <a:latin typeface="Tex Gyre Adventor"/>
                </a:rPr>
                <a:t>потенциала</a:t>
              </a:r>
              <a:r>
                <a:rPr lang="en-US" sz="3700" spc="111" dirty="0" smtClean="0">
                  <a:solidFill>
                    <a:srgbClr val="FFDB15"/>
                  </a:solidFill>
                  <a:latin typeface="Tex Gyre Adventor"/>
                </a:rPr>
                <a:t> </a:t>
              </a:r>
              <a:endParaRPr lang="en-US" sz="3700" spc="111" dirty="0">
                <a:solidFill>
                  <a:srgbClr val="FFDB15"/>
                </a:solidFill>
                <a:latin typeface="Tex Gyre Adventor"/>
              </a:endParaRPr>
            </a:p>
            <a:p>
              <a:pPr algn="l">
                <a:lnSpc>
                  <a:spcPts val="5180"/>
                </a:lnSpc>
              </a:pP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Развитие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коммуникативных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 smtClean="0">
                  <a:solidFill>
                    <a:srgbClr val="FFDB15"/>
                  </a:solidFill>
                  <a:latin typeface="Tex Gyre Adventor"/>
                </a:rPr>
                <a:t>навыков</a:t>
              </a:r>
              <a:endParaRPr lang="en-US" sz="3700" spc="111" dirty="0">
                <a:solidFill>
                  <a:srgbClr val="FFDB15"/>
                </a:solidFill>
                <a:latin typeface="Tex Gyre Adventor"/>
              </a:endParaRPr>
            </a:p>
            <a:p>
              <a:pPr algn="l">
                <a:lnSpc>
                  <a:spcPts val="5180"/>
                </a:lnSpc>
              </a:pP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Повышение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интереса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учащихся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к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журналистской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 smtClean="0">
                  <a:solidFill>
                    <a:srgbClr val="FFDB15"/>
                  </a:solidFill>
                  <a:latin typeface="Tex Gyre Adventor"/>
                </a:rPr>
                <a:t>деятельности</a:t>
              </a:r>
              <a:r>
                <a:rPr lang="en-US" sz="3700" spc="111" dirty="0" smtClean="0">
                  <a:solidFill>
                    <a:srgbClr val="FFDB15"/>
                  </a:solidFill>
                  <a:latin typeface="Tex Gyre Adventor"/>
                </a:rPr>
                <a:t>  </a:t>
              </a:r>
              <a:endParaRPr lang="en-US" sz="3700" spc="111" dirty="0">
                <a:solidFill>
                  <a:srgbClr val="FFDB15"/>
                </a:solidFill>
                <a:latin typeface="Tex Gyre Adventor"/>
              </a:endParaRPr>
            </a:p>
            <a:p>
              <a:pPr algn="l">
                <a:lnSpc>
                  <a:spcPts val="5180"/>
                </a:lnSpc>
              </a:pP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Формирование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умения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успешно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действовать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в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ситуации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 smtClean="0">
                  <a:solidFill>
                    <a:srgbClr val="FFDB15"/>
                  </a:solidFill>
                  <a:latin typeface="Tex Gyre Adventor"/>
                </a:rPr>
                <a:t>выбора</a:t>
              </a:r>
              <a:r>
                <a:rPr lang="en-US" sz="3700" spc="111" dirty="0" smtClean="0">
                  <a:solidFill>
                    <a:srgbClr val="FFDB15"/>
                  </a:solidFill>
                  <a:latin typeface="Tex Gyre Adventor"/>
                </a:rPr>
                <a:t>  </a:t>
              </a:r>
              <a:endParaRPr lang="en-US" sz="3700" spc="111" dirty="0">
                <a:solidFill>
                  <a:srgbClr val="FFDB15"/>
                </a:solidFill>
                <a:latin typeface="Tex Gyre Adventor"/>
              </a:endParaRPr>
            </a:p>
            <a:p>
              <a:pPr algn="l">
                <a:lnSpc>
                  <a:spcPts val="5180"/>
                </a:lnSpc>
              </a:pP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Воспитание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воли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и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настойчивости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в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достижении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 smtClean="0">
                  <a:solidFill>
                    <a:srgbClr val="FFDB15"/>
                  </a:solidFill>
                  <a:latin typeface="Tex Gyre Adventor"/>
                </a:rPr>
                <a:t>целей</a:t>
              </a:r>
              <a:r>
                <a:rPr lang="en-US" sz="3700" spc="111" dirty="0" smtClean="0">
                  <a:solidFill>
                    <a:srgbClr val="FFDB15"/>
                  </a:solidFill>
                  <a:latin typeface="Tex Gyre Adventor"/>
                </a:rPr>
                <a:t> </a:t>
              </a:r>
              <a:endParaRPr lang="ru-RU" sz="3700" spc="111" dirty="0" smtClean="0">
                <a:solidFill>
                  <a:srgbClr val="FFDB15"/>
                </a:solidFill>
                <a:latin typeface="Tex Gyre Adventor"/>
              </a:endParaRPr>
            </a:p>
            <a:p>
              <a:pPr algn="l">
                <a:lnSpc>
                  <a:spcPts val="5180"/>
                </a:lnSpc>
              </a:pPr>
              <a:r>
                <a:rPr lang="en-US" sz="3700" spc="111" dirty="0" err="1" smtClean="0">
                  <a:solidFill>
                    <a:srgbClr val="FFDB15"/>
                  </a:solidFill>
                  <a:latin typeface="Tex Gyre Adventor"/>
                </a:rPr>
                <a:t>Развитие</a:t>
              </a:r>
              <a:r>
                <a:rPr lang="en-US" sz="3700" spc="111" dirty="0" smtClean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умения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работать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в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команде</a:t>
              </a:r>
              <a:endParaRPr lang="en-US" sz="3700" spc="111" dirty="0">
                <a:solidFill>
                  <a:srgbClr val="FFDB15"/>
                </a:solidFill>
                <a:latin typeface="Tex Gyre Adventor"/>
              </a:endParaRPr>
            </a:p>
            <a:p>
              <a:pPr algn="l">
                <a:lnSpc>
                  <a:spcPts val="5180"/>
                </a:lnSpc>
              </a:pP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Развивитие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навыков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поисковой</a:t>
              </a:r>
              <a:r>
                <a:rPr lang="en-US" sz="3700" spc="111" dirty="0">
                  <a:solidFill>
                    <a:srgbClr val="FFDB15"/>
                  </a:solidFill>
                  <a:latin typeface="Tex Gyre Adventor"/>
                </a:rPr>
                <a:t> </a:t>
              </a:r>
              <a:r>
                <a:rPr lang="en-US" sz="3700" spc="111" dirty="0" err="1">
                  <a:solidFill>
                    <a:srgbClr val="FFDB15"/>
                  </a:solidFill>
                  <a:latin typeface="Tex Gyre Adventor"/>
                </a:rPr>
                <a:t>деятельности</a:t>
              </a:r>
              <a:endParaRPr lang="en-US" sz="3700" spc="111" dirty="0">
                <a:solidFill>
                  <a:srgbClr val="FFDB15"/>
                </a:solidFill>
                <a:latin typeface="Tex Gyre Adventor"/>
              </a:endParaRPr>
            </a:p>
            <a:p>
              <a:pPr algn="l">
                <a:lnSpc>
                  <a:spcPts val="4312"/>
                </a:lnSpc>
              </a:pPr>
              <a:endParaRPr lang="en-US" sz="3700" spc="111" dirty="0">
                <a:solidFill>
                  <a:srgbClr val="FFDB15"/>
                </a:solidFill>
                <a:latin typeface="Tex Gyre Adventor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44" r="144"/>
          <a:stretch>
            <a:fillRect/>
          </a:stretch>
        </p:blipFill>
        <p:spPr>
          <a:xfrm>
            <a:off x="-1143000" y="4706253"/>
            <a:ext cx="4605767" cy="6723747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543530" y="206492"/>
            <a:ext cx="5292703" cy="5608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43000" y="4706253"/>
            <a:ext cx="4605767" cy="67237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09205" y="1688813"/>
            <a:ext cx="6280484" cy="27704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67936" y="3331793"/>
            <a:ext cx="5137061" cy="261612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596391" y="3331793"/>
            <a:ext cx="5031645" cy="261612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-213732" y="480184"/>
            <a:ext cx="19073907" cy="1475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</a:pPr>
            <a:r>
              <a:rPr lang="en-US" sz="5200" spc="104">
                <a:solidFill>
                  <a:srgbClr val="FFDB15"/>
                </a:solidFill>
                <a:latin typeface="CAT Neuzeit Bold"/>
              </a:rPr>
              <a:t> Креативность мышления –  залог успешной работы. </a:t>
            </a:r>
          </a:p>
          <a:p>
            <a:pPr algn="ctr">
              <a:lnSpc>
                <a:spcPts val="5720"/>
              </a:lnSpc>
            </a:pPr>
            <a:endParaRPr lang="en-US" sz="5200" spc="104">
              <a:solidFill>
                <a:srgbClr val="FFDB15"/>
              </a:solidFill>
              <a:latin typeface="CAT Neuzeit Bold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6339804" y="4756588"/>
            <a:ext cx="5608391" cy="2410376"/>
            <a:chOff x="0" y="0"/>
            <a:chExt cx="7477855" cy="3213835"/>
          </a:xfrm>
        </p:grpSpPr>
        <p:sp>
          <p:nvSpPr>
            <p:cNvPr id="8" name="TextBox 8"/>
            <p:cNvSpPr txBox="1"/>
            <p:nvPr/>
          </p:nvSpPr>
          <p:spPr>
            <a:xfrm>
              <a:off x="0" y="-28575"/>
              <a:ext cx="7477855" cy="7076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58"/>
                </a:lnSpc>
              </a:pPr>
              <a:r>
                <a:rPr lang="en-US" sz="3352" spc="207">
                  <a:solidFill>
                    <a:srgbClr val="F3F5F9"/>
                  </a:solidFill>
                  <a:latin typeface="Tex Gyre Adventor"/>
                </a:rPr>
                <a:t>БОЛЬШИЕ ИНТЕРВЬЮ 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25057" y="1068696"/>
              <a:ext cx="6417167" cy="2806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91"/>
                </a:lnSpc>
              </a:pPr>
              <a:r>
                <a:rPr lang="en-US" sz="2860" spc="151">
                  <a:solidFill>
                    <a:srgbClr val="FFDB15"/>
                  </a:solidFill>
                  <a:latin typeface="Tex Gyre Adventor"/>
                </a:rPr>
                <a:t> Работники образования и знаменитые люди округа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833171" y="6290127"/>
            <a:ext cx="4558085" cy="2050416"/>
            <a:chOff x="0" y="0"/>
            <a:chExt cx="6077446" cy="2733887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"/>
              <a:ext cx="6077446" cy="24732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46"/>
                </a:lnSpc>
              </a:pPr>
              <a:r>
                <a:rPr lang="en-US" sz="2950" spc="182">
                  <a:solidFill>
                    <a:srgbClr val="F3F5F9"/>
                  </a:solidFill>
                  <a:latin typeface="Tex Gyre Adventor"/>
                </a:rPr>
                <a:t>ШОУ, КОРОТКОМЕТРАЖКИ, ЮМОРИСТИЧЕСКИЕ РОЛИКИ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26728" y="2597362"/>
              <a:ext cx="5215398" cy="673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7"/>
                </a:lnSpc>
              </a:pPr>
              <a:r>
                <a:rPr lang="en-US" sz="2924" spc="155">
                  <a:solidFill>
                    <a:srgbClr val="FFDB15"/>
                  </a:solidFill>
                  <a:latin typeface="Tex Gyre Adventor"/>
                </a:rPr>
                <a:t>ученики школы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57425" y="6290127"/>
            <a:ext cx="4558085" cy="993141"/>
            <a:chOff x="0" y="0"/>
            <a:chExt cx="6077446" cy="1324187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19050"/>
              <a:ext cx="6077446" cy="11052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65"/>
                </a:lnSpc>
              </a:pPr>
              <a:r>
                <a:rPr lang="en-US" sz="2650" spc="164">
                  <a:solidFill>
                    <a:srgbClr val="F3F5F9"/>
                  </a:solidFill>
                  <a:latin typeface="Tex Gyre Adventor"/>
                </a:rPr>
                <a:t>ЕЖЕНЕДЕЛЬНЫЕ РУБРИКИ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26728" y="1187662"/>
              <a:ext cx="5215398" cy="673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87"/>
                </a:lnSpc>
              </a:pPr>
              <a:r>
                <a:rPr lang="en-US" sz="2924" spc="155">
                  <a:solidFill>
                    <a:srgbClr val="FFDB15"/>
                  </a:solidFill>
                  <a:latin typeface="Tex Gyre Adventor"/>
                </a:rPr>
                <a:t>Учителя школы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0200" y="290410"/>
            <a:ext cx="17647601" cy="9706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405436" y="663555"/>
            <a:ext cx="3853864" cy="8573345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43000" y="4706253"/>
            <a:ext cx="4605767" cy="6723747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028700" y="663555"/>
            <a:ext cx="3853864" cy="8594745"/>
          </a:xfrm>
          <a:prstGeom prst="rect">
            <a:avLst/>
          </a:prstGeom>
          <a:solidFill>
            <a:srgbClr val="F3F5F9"/>
          </a:solidFill>
        </p:spPr>
      </p:sp>
      <p:sp>
        <p:nvSpPr>
          <p:cNvPr id="5" name="AutoShape 5"/>
          <p:cNvSpPr/>
          <p:nvPr/>
        </p:nvSpPr>
        <p:spPr>
          <a:xfrm rot="5400000">
            <a:off x="8081506" y="-1512299"/>
            <a:ext cx="2019710" cy="8080896"/>
          </a:xfrm>
          <a:prstGeom prst="rect">
            <a:avLst/>
          </a:prstGeom>
          <a:solidFill>
            <a:srgbClr val="F3F5F9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3696" r="13696"/>
          <a:stretch>
            <a:fillRect/>
          </a:stretch>
        </p:blipFill>
        <p:spPr>
          <a:xfrm>
            <a:off x="1028700" y="663555"/>
            <a:ext cx="3853864" cy="27816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t="19324" r="3909" b="7552"/>
          <a:stretch>
            <a:fillRect/>
          </a:stretch>
        </p:blipFill>
        <p:spPr>
          <a:xfrm>
            <a:off x="13405436" y="663555"/>
            <a:ext cx="3853864" cy="29326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t="5755" r="7226" b="5755"/>
          <a:stretch>
            <a:fillRect/>
          </a:stretch>
        </p:blipFill>
        <p:spPr>
          <a:xfrm>
            <a:off x="5050913" y="1518294"/>
            <a:ext cx="4040448" cy="20197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t="10897" b="22591"/>
          <a:stretch>
            <a:fillRect/>
          </a:stretch>
        </p:blipFill>
        <p:spPr>
          <a:xfrm>
            <a:off x="9091362" y="1522488"/>
            <a:ext cx="4040448" cy="20155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 l="214" t="15268" r="214" b="25867"/>
          <a:stretch>
            <a:fillRect/>
          </a:stretch>
        </p:blipFill>
        <p:spPr>
          <a:xfrm>
            <a:off x="13405436" y="3596252"/>
            <a:ext cx="3853864" cy="28479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 t="11419" b="15210"/>
          <a:stretch>
            <a:fillRect/>
          </a:stretch>
        </p:blipFill>
        <p:spPr>
          <a:xfrm>
            <a:off x="1028700" y="3445226"/>
            <a:ext cx="3853864" cy="28275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 l="30734" r="21996" b="26523"/>
          <a:stretch>
            <a:fillRect/>
          </a:stretch>
        </p:blipFill>
        <p:spPr>
          <a:xfrm>
            <a:off x="1028700" y="6118742"/>
            <a:ext cx="3853864" cy="31395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 l="5252" t="1047" r="23729"/>
          <a:stretch>
            <a:fillRect/>
          </a:stretch>
        </p:blipFill>
        <p:spPr>
          <a:xfrm>
            <a:off x="13405436" y="6444161"/>
            <a:ext cx="3853864" cy="281413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284289" y="391795"/>
            <a:ext cx="11719423" cy="636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40"/>
              </a:lnSpc>
            </a:pPr>
            <a:r>
              <a:rPr lang="en-US" sz="4400" spc="88">
                <a:solidFill>
                  <a:srgbClr val="FFDB15"/>
                </a:solidFill>
                <a:latin typeface="CAT Neuzeit Bold"/>
              </a:rPr>
              <a:t>Наши победы</a:t>
            </a:r>
          </a:p>
        </p:txBody>
      </p:sp>
      <p:sp>
        <p:nvSpPr>
          <p:cNvPr id="15" name="AutoShape 15"/>
          <p:cNvSpPr/>
          <p:nvPr/>
        </p:nvSpPr>
        <p:spPr>
          <a:xfrm rot="5400000">
            <a:off x="7217068" y="2232354"/>
            <a:ext cx="3853864" cy="8080896"/>
          </a:xfrm>
          <a:prstGeom prst="rect">
            <a:avLst/>
          </a:prstGeom>
          <a:solidFill>
            <a:srgbClr val="F3F5F9"/>
          </a:solidFill>
        </p:spPr>
      </p:sp>
      <p:grpSp>
        <p:nvGrpSpPr>
          <p:cNvPr id="16" name="Group 16"/>
          <p:cNvGrpSpPr/>
          <p:nvPr/>
        </p:nvGrpSpPr>
        <p:grpSpPr>
          <a:xfrm>
            <a:off x="4699637" y="4144770"/>
            <a:ext cx="8888725" cy="3543751"/>
            <a:chOff x="0" y="0"/>
            <a:chExt cx="11851633" cy="4725001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25386"/>
              <a:ext cx="11851633" cy="593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97"/>
                </a:lnSpc>
              </a:pPr>
              <a:endParaRPr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32162" y="813477"/>
              <a:ext cx="10170551" cy="3996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7"/>
                </a:lnSpc>
              </a:pPr>
              <a:r>
                <a:rPr lang="en-US" sz="3211">
                  <a:solidFill>
                    <a:srgbClr val="020301"/>
                  </a:solidFill>
                  <a:latin typeface="Tex Gyre Adventor"/>
                </a:rPr>
                <a:t>Главная задача выработать у них так называемую «креативную уверенность» в себе, которая позволит без страха броситься в омут новых возможностей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3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5106" b="5106"/>
          <a:stretch>
            <a:fillRect/>
          </a:stretch>
        </p:blipFill>
        <p:spPr>
          <a:xfrm>
            <a:off x="0" y="0"/>
            <a:ext cx="6381040" cy="38195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9949" r="8920"/>
          <a:stretch>
            <a:fillRect/>
          </a:stretch>
        </p:blipFill>
        <p:spPr>
          <a:xfrm>
            <a:off x="6381040" y="0"/>
            <a:ext cx="5927238" cy="38195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44492" t="11517" b="7792"/>
          <a:stretch>
            <a:fillRect/>
          </a:stretch>
        </p:blipFill>
        <p:spPr>
          <a:xfrm>
            <a:off x="12308278" y="0"/>
            <a:ext cx="5979722" cy="38195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b="16085"/>
          <a:stretch>
            <a:fillRect/>
          </a:stretch>
        </p:blipFill>
        <p:spPr>
          <a:xfrm>
            <a:off x="0" y="3819553"/>
            <a:ext cx="6381040" cy="313832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t="4568" b="4568"/>
          <a:stretch>
            <a:fillRect/>
          </a:stretch>
        </p:blipFill>
        <p:spPr>
          <a:xfrm>
            <a:off x="0" y="6957882"/>
            <a:ext cx="6381040" cy="33291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 r="9465"/>
          <a:stretch>
            <a:fillRect/>
          </a:stretch>
        </p:blipFill>
        <p:spPr>
          <a:xfrm>
            <a:off x="6381040" y="6957882"/>
            <a:ext cx="5927238" cy="33291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 r="2834"/>
          <a:stretch>
            <a:fillRect/>
          </a:stretch>
        </p:blipFill>
        <p:spPr>
          <a:xfrm>
            <a:off x="12308278" y="6957882"/>
            <a:ext cx="5979722" cy="33475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5014" b="5014"/>
          <a:stretch>
            <a:fillRect/>
          </a:stretch>
        </p:blipFill>
        <p:spPr>
          <a:xfrm>
            <a:off x="12308278" y="3819553"/>
            <a:ext cx="5979722" cy="313832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 l="7464" r="7464"/>
          <a:stretch>
            <a:fillRect/>
          </a:stretch>
        </p:blipFill>
        <p:spPr>
          <a:xfrm>
            <a:off x="6381040" y="3819553"/>
            <a:ext cx="5927238" cy="313832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047747" y="4061250"/>
            <a:ext cx="12593824" cy="235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039"/>
              </a:lnSpc>
            </a:pPr>
            <a:r>
              <a:rPr lang="en-US" sz="13599">
                <a:solidFill>
                  <a:srgbClr val="FFFFFF"/>
                </a:solidFill>
                <a:latin typeface="CAT Neuzeit"/>
              </a:rPr>
              <a:t>Я/МЫ СЕМЬЯ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279</Words>
  <Application>Microsoft Office PowerPoint</Application>
  <PresentationFormat>Произвольный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Arimo Bold</vt:lpstr>
      <vt:lpstr>Arial</vt:lpstr>
      <vt:lpstr>CAT Neuzeit</vt:lpstr>
      <vt:lpstr>Tex Gyre Adventor Bold</vt:lpstr>
      <vt:lpstr>Tex Gyre Adventor</vt:lpstr>
      <vt:lpstr>CAT Neuzeit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ЦЕНТРОБРАЗОВАНИЯ ЦИФРОВОГО И ГУМАНИТАРНОГО ПРОФИЛЕЙ "ТОЧКА РОСТА" МКОУ СОШ №3 село Кугульта</dc:title>
  <cp:lastModifiedBy>Admin</cp:lastModifiedBy>
  <cp:revision>3</cp:revision>
  <dcterms:created xsi:type="dcterms:W3CDTF">2006-08-16T00:00:00Z</dcterms:created>
  <dcterms:modified xsi:type="dcterms:W3CDTF">2022-02-15T09:14:58Z</dcterms:modified>
  <dc:identifier>DAE4Zp2401c</dc:identifier>
</cp:coreProperties>
</file>